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66" r:id="rId9"/>
    <p:sldId id="280" r:id="rId10"/>
    <p:sldId id="281" r:id="rId11"/>
    <p:sldId id="283" r:id="rId12"/>
    <p:sldId id="267" r:id="rId13"/>
    <p:sldId id="257" r:id="rId14"/>
    <p:sldId id="258" r:id="rId15"/>
    <p:sldId id="263" r:id="rId16"/>
    <p:sldId id="259" r:id="rId17"/>
    <p:sldId id="260" r:id="rId18"/>
    <p:sldId id="262" r:id="rId19"/>
    <p:sldId id="264" r:id="rId20"/>
    <p:sldId id="28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27" autoAdjust="0"/>
    <p:restoredTop sz="48152" autoAdjust="0"/>
  </p:normalViewPr>
  <p:slideViewPr>
    <p:cSldViewPr snapToGrid="0">
      <p:cViewPr varScale="1">
        <p:scale>
          <a:sx n="57" d="100"/>
          <a:sy n="57" d="100"/>
        </p:scale>
        <p:origin x="27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E43A-236C-4959-B7F9-9B09282CAD43}" type="datetimeFigureOut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668BE-A5E4-46A5-AB1B-651E316BD6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44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本ファイルは、研究の概略を説明したものです。詳細は、研究計画書を参照ください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68BE-A5E4-46A5-AB1B-651E316BD67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7012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/>
              <a:t>Hb</a:t>
            </a:r>
            <a:r>
              <a:rPr kumimoji="1" lang="ja-JP" altLang="en-US" dirty="0"/>
              <a:t>の設定は、あくまでも、目標値です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68BE-A5E4-46A5-AB1B-651E316BD670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189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開始の基準ではありません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68BE-A5E4-46A5-AB1B-651E316BD670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6690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外傷症例で、安定したフェーズに対しての対応には、あまり疑問はないであろう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68BE-A5E4-46A5-AB1B-651E316BD670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7051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68BE-A5E4-46A5-AB1B-651E316BD670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651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68BE-A5E4-46A5-AB1B-651E316BD670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4402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68BE-A5E4-46A5-AB1B-651E316BD670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276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通常のランダム化試験では、個別の患者に輸血戦略を割り振りますが、クラスターランダム化試験の場合は、各施設に、輸血戦略を割り振ります。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68BE-A5E4-46A5-AB1B-651E316BD67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201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つまり、クラスターランダム化を採用することにより、患者の搬入前から輸血戦略が決まっているので、搬入直後の割り付け作業がありません。搬入直後の慌ただしい時期の作業が少なくなります。</a:t>
            </a:r>
          </a:p>
          <a:p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また、施設内で割り当てられている輸血戦略が統一されているので、患者の研究参加に対する抵抗感が少なくなるかもしれません。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患者には、当施設は○○○な目標値で輸血を行っている。この方針で輸血をさせてもらって、データの登録への協力をお願いできないか？</a:t>
            </a:r>
            <a:endParaRPr kumimoji="1" lang="en-US" altLang="ja-JP" dirty="0"/>
          </a:p>
          <a:p>
            <a:r>
              <a:rPr kumimoji="1" lang="ja-JP" altLang="en-US" dirty="0"/>
              <a:t>と言う、説明になるだろう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68BE-A5E4-46A5-AB1B-651E316BD67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411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イメージとしてはこんな感じです。患者ではなく施設を無作為に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群と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群に振り分けます。そして、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群になった施設は、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年間は、ヘモグロビン７を目標とした輸血戦略を採用し、その次の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年は目標を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とすると言う感じです。輸血の閾値ではなく、あくまでもヘモグロビンの目標値です。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群の施設はこの逆を採用します。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68BE-A5E4-46A5-AB1B-651E316BD670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874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クロスオーバーを採用することにより、</a:t>
            </a:r>
            <a:r>
              <a:rPr kumimoji="1" lang="ja-JP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データの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施設間較差を最小限にすることができます。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68BE-A5E4-46A5-AB1B-651E316BD67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550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対象は、文字で記載すると、こんな感じです。まあ、イメージとしては、輸血しそうな患者と考えて、大きな間違いはないでしょう。</a:t>
            </a:r>
          </a:p>
          <a:p>
            <a:endParaRPr kumimoji="1" lang="ja-JP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D00E-5C85-422C-A0AC-D4ED2A39558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032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患者の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inclusion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の流れは、こんな感じです。</a:t>
            </a:r>
          </a:p>
          <a:p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積極的加療を断念した症例や、出血がなさそうな症例などが除外されていき、適格症例のみを登録対象とします。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68BE-A5E4-46A5-AB1B-651E316BD670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384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研究参加に伴い、どれぐらい手間がかかるのかも、気になるところですが、忙しい時期に行うのは、同意書を取ることだけです。そのほかに、研究に伴う手間としては、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kumimoji="1" lang="ja-JP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日生存の確認と、データ入力のみです。入力するデータも、可能な限り絞り込みました。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668BE-A5E4-46A5-AB1B-651E316BD670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975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D00E-5C85-422C-A0AC-D4ED2A39558A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553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72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063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01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mic-huhp.jp/northnet/edc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05BEC7-626D-441F-B518-575A545F3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985" y="3236127"/>
            <a:ext cx="8284029" cy="2387600"/>
          </a:xfrm>
        </p:spPr>
        <p:txBody>
          <a:bodyPr>
            <a:normAutofit fontScale="90000"/>
          </a:bodyPr>
          <a:lstStyle/>
          <a:p>
            <a:r>
              <a:rPr lang="ja-JP" altLang="ja-JP" sz="6700" dirty="0"/>
              <a:t>重症外傷患者に対する</a:t>
            </a:r>
            <a:br>
              <a:rPr lang="en-US" altLang="ja-JP" sz="6700" dirty="0"/>
            </a:br>
            <a:r>
              <a:rPr lang="ja-JP" altLang="ja-JP" sz="6700" dirty="0"/>
              <a:t>制限輸血戦略</a:t>
            </a:r>
            <a:br>
              <a:rPr lang="en-US" altLang="ja-JP" dirty="0"/>
            </a:br>
            <a:br>
              <a:rPr lang="ja-JP" altLang="ja-JP" dirty="0"/>
            </a:br>
            <a:r>
              <a:rPr lang="ja-JP" altLang="ja-JP" dirty="0"/>
              <a:t>クラスターランダム化</a:t>
            </a:r>
            <a:br>
              <a:rPr lang="en-US" altLang="ja-JP" dirty="0"/>
            </a:br>
            <a:r>
              <a:rPr lang="ja-JP" altLang="ja-JP" dirty="0"/>
              <a:t>クロスオーバー非劣性試験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プロトコルの概略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60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75336D-E209-469B-858D-4A3695FB1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60" y="131371"/>
            <a:ext cx="7886700" cy="1325563"/>
          </a:xfrm>
        </p:spPr>
        <p:txBody>
          <a:bodyPr>
            <a:normAutofit/>
          </a:bodyPr>
          <a:lstStyle/>
          <a:p>
            <a:r>
              <a:rPr kumimoji="1" lang="ja-JP" altLang="en-US" sz="8000" dirty="0"/>
              <a:t>研究参加の</a:t>
            </a:r>
            <a:r>
              <a:rPr kumimoji="1" lang="ja-JP" altLang="en-US" sz="8000" dirty="0">
                <a:solidFill>
                  <a:srgbClr val="FF0000"/>
                </a:solidFill>
              </a:rPr>
              <a:t>手間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345802-4D68-4F97-87E7-8FDEEF206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400" y="1790381"/>
            <a:ext cx="10124145" cy="50676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/>
              <a:t>研究参加の同意書取得</a:t>
            </a:r>
            <a:endParaRPr kumimoji="1" lang="en-US" altLang="ja-JP" sz="4000" dirty="0"/>
          </a:p>
          <a:p>
            <a:pPr marL="0" indent="0">
              <a:buNone/>
            </a:pPr>
            <a:r>
              <a:rPr kumimoji="1" lang="en-US" altLang="ja-JP" sz="4000" dirty="0"/>
              <a:t>	</a:t>
            </a:r>
            <a:r>
              <a:rPr kumimoji="1" lang="ja-JP" altLang="en-US" sz="4000" dirty="0"/>
              <a:t>輸血の同意書を取るタイミングで</a:t>
            </a:r>
            <a:endParaRPr kumimoji="1" lang="en-US" altLang="ja-JP" sz="4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endParaRPr lang="en-US" altLang="ja-JP" sz="4000" dirty="0"/>
          </a:p>
          <a:p>
            <a:pPr marL="0" indent="0">
              <a:buNone/>
            </a:pPr>
            <a:r>
              <a:rPr kumimoji="1" lang="en-US" altLang="ja-JP" sz="4000" dirty="0"/>
              <a:t>28</a:t>
            </a:r>
            <a:r>
              <a:rPr kumimoji="1" lang="ja-JP" altLang="en-US" sz="4000" dirty="0"/>
              <a:t>日生存の確認</a:t>
            </a:r>
            <a:endParaRPr kumimoji="1" lang="en-US" altLang="ja-JP" sz="4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後は、カルテを見ながらの</a:t>
            </a:r>
            <a:endParaRPr lang="en-US" altLang="ja-JP" sz="4000" dirty="0"/>
          </a:p>
          <a:p>
            <a:pPr marL="0" indent="0">
              <a:buNone/>
            </a:pPr>
            <a:r>
              <a:rPr lang="en-US" altLang="ja-JP" sz="4000" dirty="0"/>
              <a:t>			Web</a:t>
            </a:r>
            <a:r>
              <a:rPr lang="ja-JP" altLang="en-US" sz="4000" dirty="0"/>
              <a:t>上でのデータ入力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964587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DAD98D-236B-4EA3-A6FF-EF5834636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/>
              <a:t>Web</a:t>
            </a:r>
            <a:r>
              <a:rPr kumimoji="1" lang="ja-JP" altLang="en-US" sz="5400" dirty="0"/>
              <a:t>上のデータ入力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62AB8B-D664-4C0F-AF74-BDD7FC2CE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556933"/>
            <a:ext cx="7886700" cy="3620030"/>
          </a:xfrm>
        </p:spPr>
        <p:txBody>
          <a:bodyPr>
            <a:normAutofit/>
          </a:bodyPr>
          <a:lstStyle/>
          <a:p>
            <a:r>
              <a:rPr lang="en-US" altLang="ja-JP" sz="2800" u="sng" dirty="0">
                <a:hlinkClick r:id="rId2"/>
              </a:rPr>
              <a:t>https://www.crmic-huhp.jp/northnet/edc/</a:t>
            </a:r>
            <a:endParaRPr lang="ja-JP" altLang="ja-JP" sz="2800" dirty="0"/>
          </a:p>
          <a:p>
            <a:r>
              <a:rPr lang="en-US" altLang="ja-JP" sz="2800" dirty="0"/>
              <a:t>ID</a:t>
            </a:r>
            <a:r>
              <a:rPr lang="ja-JP" altLang="ja-JP" sz="2800" dirty="0"/>
              <a:t>：</a:t>
            </a:r>
            <a:r>
              <a:rPr lang="en-US" altLang="ja-JP" sz="2800" dirty="0" err="1"/>
              <a:t>testid</a:t>
            </a:r>
            <a:r>
              <a:rPr lang="en-US" altLang="ja-JP" sz="2800" dirty="0"/>
              <a:t>		PW:123456</a:t>
            </a:r>
            <a:endParaRPr lang="ja-JP" altLang="ja-JP" sz="2800" dirty="0"/>
          </a:p>
          <a:p>
            <a:pPr marL="0" indent="0">
              <a:buNone/>
            </a:pPr>
            <a:endParaRPr kumimoji="1" lang="en-US" altLang="ja-JP" sz="2800" dirty="0"/>
          </a:p>
          <a:p>
            <a:pPr marL="0" indent="0">
              <a:buNone/>
            </a:pPr>
            <a:r>
              <a:rPr lang="ja-JP" altLang="en-US" sz="3600" dirty="0"/>
              <a:t>テスト版なので好きなようにいじってください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11267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683" y="2652409"/>
            <a:ext cx="5924607" cy="4147225"/>
          </a:xfrm>
          <a:prstGeom prst="rect">
            <a:avLst/>
          </a:prstGeom>
        </p:spPr>
      </p:pic>
      <p:sp>
        <p:nvSpPr>
          <p:cNvPr id="4" name="タイトル 1"/>
          <p:cNvSpPr>
            <a:spLocks noGrp="1"/>
          </p:cNvSpPr>
          <p:nvPr>
            <p:ph idx="1"/>
          </p:nvPr>
        </p:nvSpPr>
        <p:spPr>
          <a:xfrm>
            <a:off x="199302" y="229233"/>
            <a:ext cx="10168482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sz="6600" dirty="0">
                <a:effectLst>
                  <a:outerShdw blurRad="50800" dist="38100" dir="2700000" algn="tl" rotWithShape="0">
                    <a:schemeClr val="bg1"/>
                  </a:outerShdw>
                </a:effectLst>
              </a:rPr>
              <a:t>外傷急性期の</a:t>
            </a:r>
            <a:r>
              <a:rPr lang="en-US" altLang="ja-JP" sz="6600" dirty="0" err="1">
                <a:effectLst>
                  <a:outerShdw blurRad="50800" dist="38100" dir="2700000" algn="tl" rotWithShape="0">
                    <a:schemeClr val="bg1"/>
                  </a:outerShdw>
                </a:effectLst>
              </a:rPr>
              <a:t>Hb</a:t>
            </a:r>
            <a:r>
              <a:rPr lang="ja-JP" altLang="en-US" sz="6600" dirty="0">
                <a:effectLst>
                  <a:outerShdw blurRad="50800" dist="38100" dir="2700000" algn="tl" rotWithShape="0">
                    <a:schemeClr val="bg1"/>
                  </a:outerShdw>
                </a:effectLst>
              </a:rPr>
              <a:t>値</a:t>
            </a:r>
            <a:endParaRPr lang="en-US" altLang="ja-JP" sz="6600" dirty="0">
              <a:effectLst>
                <a:outerShdw blurRad="50800" dist="38100" dir="2700000" algn="tl" rotWithShape="0">
                  <a:schemeClr val="bg1"/>
                </a:outerShdw>
              </a:effectLst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dirty="0">
                <a:effectLst>
                  <a:outerShdw blurRad="50800" dist="38100" dir="2700000" algn="tl" rotWithShape="0">
                    <a:schemeClr val="bg1"/>
                  </a:outerShdw>
                </a:effectLst>
              </a:rPr>
              <a:t>　</a:t>
            </a:r>
            <a:br>
              <a:rPr lang="en-US" altLang="ja-JP" sz="4400" dirty="0">
                <a:effectLst>
                  <a:outerShdw blurRad="50800" dist="38100" dir="2700000" algn="tl" rotWithShape="0">
                    <a:schemeClr val="bg1"/>
                  </a:outerShdw>
                </a:effectLst>
              </a:rPr>
            </a:br>
            <a:r>
              <a:rPr lang="ja-JP" altLang="en-US" sz="8000" dirty="0">
                <a:effectLst>
                  <a:outerShdw blurRad="50800" dist="38100" dir="2700000" algn="tl" rotWithShape="0">
                    <a:schemeClr val="bg1"/>
                  </a:outerShdw>
                </a:effectLst>
              </a:rPr>
              <a:t> </a:t>
            </a:r>
            <a:r>
              <a:rPr lang="ja-JP" altLang="en-US" sz="8000" dirty="0">
                <a:solidFill>
                  <a:srgbClr val="FF0000"/>
                </a:solidFill>
                <a:effectLst>
                  <a:outerShdw blurRad="50800" dist="38100" dir="2700000" algn="tl" rotWithShape="0">
                    <a:schemeClr val="bg1"/>
                  </a:outerShdw>
                </a:effectLst>
              </a:rPr>
              <a:t>７</a:t>
            </a:r>
            <a:r>
              <a:rPr lang="en-US" altLang="ja-JP" sz="6600" dirty="0">
                <a:effectLst>
                  <a:outerShdw blurRad="50800" dist="38100" dir="2700000" algn="tl" rotWithShape="0">
                    <a:schemeClr val="bg1"/>
                  </a:outerShdw>
                </a:effectLst>
              </a:rPr>
              <a:t>g/dL</a:t>
            </a:r>
            <a:r>
              <a:rPr lang="ja-JP" altLang="en-US" sz="5400" dirty="0">
                <a:effectLst>
                  <a:outerShdw blurRad="50800" dist="38100" dir="2700000" algn="tl" rotWithShape="0">
                    <a:schemeClr val="bg1"/>
                  </a:outerShdw>
                </a:effectLst>
              </a:rPr>
              <a:t>　</a:t>
            </a:r>
            <a:r>
              <a:rPr lang="en-US" altLang="ja-JP" sz="5400" dirty="0">
                <a:effectLst>
                  <a:outerShdw blurRad="50800" dist="38100" dir="2700000" algn="tl" rotWithShape="0">
                    <a:schemeClr val="bg1"/>
                  </a:outerShdw>
                </a:effectLst>
              </a:rPr>
              <a:t>or</a:t>
            </a:r>
            <a:r>
              <a:rPr lang="ja-JP" altLang="en-US" sz="5400" dirty="0">
                <a:effectLst>
                  <a:outerShdw blurRad="50800" dist="38100" dir="2700000" algn="tl" rotWithShape="0">
                    <a:schemeClr val="bg1"/>
                  </a:outerShdw>
                </a:effectLst>
              </a:rPr>
              <a:t>　</a:t>
            </a:r>
            <a:r>
              <a:rPr lang="en-US" altLang="ja-JP" sz="8000" dirty="0">
                <a:solidFill>
                  <a:srgbClr val="FF0000"/>
                </a:solidFill>
                <a:effectLst>
                  <a:outerShdw blurRad="50800" dist="38100" dir="2700000" algn="tl" rotWithShape="0">
                    <a:schemeClr val="bg1"/>
                  </a:outerShdw>
                </a:effectLst>
              </a:rPr>
              <a:t>10</a:t>
            </a:r>
            <a:r>
              <a:rPr lang="en-US" altLang="ja-JP" sz="6600" dirty="0">
                <a:effectLst>
                  <a:outerShdw blurRad="50800" dist="38100" dir="2700000" algn="tl" rotWithShape="0">
                    <a:schemeClr val="bg1"/>
                  </a:outerShdw>
                </a:effectLst>
              </a:rPr>
              <a:t>g/dL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ja-JP" sz="5400" dirty="0">
              <a:effectLst>
                <a:outerShdw blurRad="50800" dist="38100" dir="2700000" algn="tl" rotWithShape="0">
                  <a:schemeClr val="bg1"/>
                </a:outerShdw>
              </a:effectLst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6600" dirty="0">
                <a:effectLst>
                  <a:outerShdw blurRad="50800" dist="38100" dir="2700000" algn="tl" rotWithShape="0">
                    <a:schemeClr val="bg1"/>
                  </a:outerShdw>
                </a:effectLst>
              </a:rPr>
              <a:t>臨床現場で、</a:t>
            </a:r>
            <a:endParaRPr lang="en-US" altLang="ja-JP" sz="6600" dirty="0">
              <a:effectLst>
                <a:outerShdw blurRad="50800" dist="38100" dir="2700000" algn="tl" rotWithShape="0">
                  <a:schemeClr val="bg1"/>
                </a:outerShdw>
              </a:effectLst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6600" dirty="0">
                <a:effectLst>
                  <a:outerShdw blurRad="50800" dist="38100" dir="2700000" algn="tl" rotWithShape="0">
                    <a:schemeClr val="bg1"/>
                  </a:outerShdw>
                </a:effectLst>
              </a:rPr>
              <a:t>無理なく実施できる計画を</a:t>
            </a:r>
            <a:endParaRPr lang="en-US" altLang="ja-JP" sz="6600" dirty="0">
              <a:effectLst>
                <a:outerShdw blurRad="50800" dist="38100" dir="2700000" algn="tl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336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E9E26F-88A9-40E2-BD32-483E0D3C4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016" y="524691"/>
            <a:ext cx="7886700" cy="5808618"/>
          </a:xfrm>
        </p:spPr>
        <p:txBody>
          <a:bodyPr>
            <a:normAutofit/>
          </a:bodyPr>
          <a:lstStyle/>
          <a:p>
            <a:r>
              <a:rPr kumimoji="1" lang="ja-JP" altLang="en-US" sz="4400" dirty="0"/>
              <a:t>あくまでも、輸血の</a:t>
            </a:r>
            <a:r>
              <a:rPr kumimoji="1" lang="ja-JP" altLang="en-US" sz="6600" dirty="0">
                <a:solidFill>
                  <a:srgbClr val="FF0000"/>
                </a:solidFill>
              </a:rPr>
              <a:t>目標</a:t>
            </a:r>
            <a:r>
              <a:rPr kumimoji="1" lang="ja-JP" altLang="en-US" sz="4400" dirty="0"/>
              <a:t>が</a:t>
            </a:r>
            <a:br>
              <a:rPr kumimoji="1" lang="en-US" altLang="ja-JP" sz="4400" dirty="0"/>
            </a:br>
            <a:br>
              <a:rPr kumimoji="1" lang="en-US" altLang="ja-JP" sz="4400" dirty="0"/>
            </a:br>
            <a:r>
              <a:rPr lang="ja-JP" altLang="en-US" sz="4400" dirty="0"/>
              <a:t>ヘモグロビン値を</a:t>
            </a:r>
            <a:r>
              <a:rPr lang="en-US" altLang="ja-JP" sz="5400" dirty="0">
                <a:solidFill>
                  <a:srgbClr val="FF0000"/>
                </a:solidFill>
              </a:rPr>
              <a:t>10</a:t>
            </a:r>
            <a:r>
              <a:rPr lang="ja-JP" altLang="en-US" sz="5400" dirty="0">
                <a:solidFill>
                  <a:srgbClr val="FF0000"/>
                </a:solidFill>
              </a:rPr>
              <a:t>～</a:t>
            </a:r>
            <a:r>
              <a:rPr lang="en-US" altLang="ja-JP" sz="5400" dirty="0">
                <a:solidFill>
                  <a:srgbClr val="FF0000"/>
                </a:solidFill>
              </a:rPr>
              <a:t>12</a:t>
            </a:r>
            <a:r>
              <a:rPr lang="en-US" altLang="ja-JP" sz="4000" dirty="0">
                <a:solidFill>
                  <a:srgbClr val="FF0000"/>
                </a:solidFill>
              </a:rPr>
              <a:t>g/</a:t>
            </a:r>
            <a:r>
              <a:rPr lang="en-US" altLang="ja-JP" sz="4000" dirty="0" err="1">
                <a:solidFill>
                  <a:srgbClr val="FF0000"/>
                </a:solidFill>
              </a:rPr>
              <a:t>dL</a:t>
            </a:r>
            <a:br>
              <a:rPr lang="en-US" altLang="ja-JP" sz="4400" dirty="0">
                <a:solidFill>
                  <a:srgbClr val="FF0000"/>
                </a:solidFill>
              </a:rPr>
            </a:br>
            <a:br>
              <a:rPr lang="en-US" altLang="ja-JP" sz="4400" dirty="0"/>
            </a:br>
            <a:r>
              <a:rPr lang="ja-JP" altLang="en-US" sz="4400" dirty="0"/>
              <a:t>もしくは、</a:t>
            </a:r>
            <a:br>
              <a:rPr lang="en-US" altLang="ja-JP" sz="4400" dirty="0"/>
            </a:br>
            <a:br>
              <a:rPr lang="en-US" altLang="ja-JP" sz="4400" dirty="0"/>
            </a:br>
            <a:r>
              <a:rPr lang="ja-JP" altLang="en-US" sz="4400" dirty="0"/>
              <a:t>ヘモグロビン値を　　　</a:t>
            </a:r>
            <a:r>
              <a:rPr lang="en-US" altLang="ja-JP" sz="5400" dirty="0">
                <a:solidFill>
                  <a:srgbClr val="FF0000"/>
                </a:solidFill>
              </a:rPr>
              <a:t>7~9</a:t>
            </a:r>
            <a:r>
              <a:rPr lang="en-US" altLang="ja-JP" sz="4000" dirty="0">
                <a:solidFill>
                  <a:srgbClr val="FF0000"/>
                </a:solidFill>
              </a:rPr>
              <a:t>g/</a:t>
            </a:r>
            <a:r>
              <a:rPr lang="en-US" altLang="ja-JP" sz="4000" dirty="0" err="1">
                <a:solidFill>
                  <a:srgbClr val="FF0000"/>
                </a:solidFill>
              </a:rPr>
              <a:t>dL</a:t>
            </a:r>
            <a:br>
              <a:rPr kumimoji="1" lang="en-US" altLang="ja-JP" sz="4400" dirty="0"/>
            </a:b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571598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8B7209-2B0A-4A7B-B2C2-5768FC278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198" y="2611939"/>
            <a:ext cx="8262802" cy="1325563"/>
          </a:xfrm>
        </p:spPr>
        <p:txBody>
          <a:bodyPr>
            <a:normAutofit/>
          </a:bodyPr>
          <a:lstStyle/>
          <a:p>
            <a:r>
              <a:rPr kumimoji="1" lang="ja-JP" altLang="en-US" sz="5400" dirty="0"/>
              <a:t>輸血開始の基準ではない</a:t>
            </a:r>
          </a:p>
        </p:txBody>
      </p:sp>
    </p:spTree>
    <p:extLst>
      <p:ext uri="{BB962C8B-B14F-4D97-AF65-F5344CB8AC3E}">
        <p14:creationId xmlns:p14="http://schemas.microsoft.com/office/powerpoint/2010/main" val="3162265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D9AA07-36A8-4989-A349-C59978DF1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701" y="1541417"/>
            <a:ext cx="7886700" cy="3127605"/>
          </a:xfrm>
        </p:spPr>
        <p:txBody>
          <a:bodyPr>
            <a:normAutofit/>
          </a:bodyPr>
          <a:lstStyle/>
          <a:p>
            <a:r>
              <a:rPr kumimoji="1" lang="ja-JP" altLang="en-US" sz="4400" dirty="0"/>
              <a:t>比較的</a:t>
            </a:r>
            <a:r>
              <a:rPr kumimoji="1" lang="ja-JP" altLang="en-US" sz="5300" dirty="0">
                <a:solidFill>
                  <a:srgbClr val="FF0000"/>
                </a:solidFill>
              </a:rPr>
              <a:t>安定してから</a:t>
            </a:r>
            <a:r>
              <a:rPr kumimoji="1" lang="ja-JP" altLang="en-US" sz="4400" dirty="0"/>
              <a:t>の話は、</a:t>
            </a:r>
            <a:br>
              <a:rPr kumimoji="1" lang="en-US" altLang="ja-JP" sz="4400" dirty="0"/>
            </a:br>
            <a:r>
              <a:rPr kumimoji="1" lang="ja-JP" altLang="en-US" sz="4400" dirty="0"/>
              <a:t>不明な点はないであろう</a:t>
            </a:r>
          </a:p>
        </p:txBody>
      </p:sp>
    </p:spTree>
    <p:extLst>
      <p:ext uri="{BB962C8B-B14F-4D97-AF65-F5344CB8AC3E}">
        <p14:creationId xmlns:p14="http://schemas.microsoft.com/office/powerpoint/2010/main" val="4058198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98B6EA-DBF6-4FB9-96BE-C01C9D37D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1149532"/>
            <a:ext cx="8769531" cy="4396265"/>
          </a:xfrm>
        </p:spPr>
        <p:txBody>
          <a:bodyPr>
            <a:normAutofit/>
          </a:bodyPr>
          <a:lstStyle/>
          <a:p>
            <a:r>
              <a:rPr kumimoji="1" lang="ja-JP" altLang="en-US" sz="4800" dirty="0"/>
              <a:t>緊急輸血、</a:t>
            </a:r>
            <a:br>
              <a:rPr kumimoji="1" lang="en-US" altLang="ja-JP" sz="4800" dirty="0"/>
            </a:br>
            <a:r>
              <a:rPr kumimoji="1" lang="ja-JP" altLang="en-US" sz="6000" dirty="0">
                <a:solidFill>
                  <a:srgbClr val="FF0000"/>
                </a:solidFill>
              </a:rPr>
              <a:t>搬入直後の蘇生フェーズ</a:t>
            </a:r>
            <a:r>
              <a:rPr kumimoji="1" lang="ja-JP" altLang="en-US" sz="4800" dirty="0"/>
              <a:t>の</a:t>
            </a:r>
            <a:br>
              <a:rPr kumimoji="1" lang="en-US" altLang="ja-JP" sz="4800" dirty="0"/>
            </a:br>
            <a:r>
              <a:rPr kumimoji="1" lang="ja-JP" altLang="en-US" sz="4800" dirty="0"/>
              <a:t>輸血の際は？</a:t>
            </a:r>
            <a:br>
              <a:rPr kumimoji="1" lang="en-US" altLang="ja-JP" sz="4800" dirty="0"/>
            </a:br>
            <a:br>
              <a:rPr kumimoji="1" lang="en-US" altLang="ja-JP" sz="4800" dirty="0"/>
            </a:br>
            <a:r>
              <a:rPr lang="ja-JP" altLang="en-US" sz="4800" dirty="0"/>
              <a:t>多くの</a:t>
            </a:r>
            <a:r>
              <a:rPr kumimoji="1" lang="ja-JP" altLang="en-US" sz="4800" dirty="0"/>
              <a:t>疑問</a:t>
            </a:r>
            <a:r>
              <a:rPr kumimoji="1" lang="en-US" altLang="ja-JP" sz="4800" dirty="0"/>
              <a:t>/</a:t>
            </a:r>
            <a:r>
              <a:rPr lang="ja-JP" altLang="en-US" sz="4800" dirty="0"/>
              <a:t>質問</a:t>
            </a:r>
            <a:r>
              <a:rPr kumimoji="1" lang="ja-JP" altLang="en-US" sz="4800" dirty="0"/>
              <a:t>をもらう。。。。</a:t>
            </a:r>
          </a:p>
        </p:txBody>
      </p:sp>
    </p:spTree>
    <p:extLst>
      <p:ext uri="{BB962C8B-B14F-4D97-AF65-F5344CB8AC3E}">
        <p14:creationId xmlns:p14="http://schemas.microsoft.com/office/powerpoint/2010/main" val="2174539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91E508-4BB5-4D13-A92F-5F5F1BEE1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044381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輸血開始の</a:t>
            </a:r>
            <a:r>
              <a:rPr kumimoji="1" lang="en-US" altLang="ja-JP" sz="3600" dirty="0" err="1"/>
              <a:t>Hb</a:t>
            </a:r>
            <a:r>
              <a:rPr kumimoji="1" lang="ja-JP" altLang="en-US" sz="3600" dirty="0"/>
              <a:t>はいくつでも良い。</a:t>
            </a:r>
            <a:br>
              <a:rPr kumimoji="1" lang="en-US" altLang="ja-JP" sz="3600" dirty="0"/>
            </a:br>
            <a:r>
              <a:rPr kumimoji="1" lang="ja-JP" altLang="en-US" sz="3600" dirty="0"/>
              <a:t>バイタルサインなどで輸血開始で良い</a:t>
            </a:r>
            <a:br>
              <a:rPr kumimoji="1" lang="en-US" altLang="ja-JP" sz="3600" dirty="0"/>
            </a:br>
            <a:br>
              <a:rPr kumimoji="1" lang="en-US" altLang="ja-JP" sz="3600" dirty="0"/>
            </a:br>
            <a:r>
              <a:rPr lang="ja-JP" altLang="en-US" sz="6000" dirty="0">
                <a:solidFill>
                  <a:srgbClr val="FF0000"/>
                </a:solidFill>
              </a:rPr>
              <a:t>目標の</a:t>
            </a:r>
            <a:r>
              <a:rPr lang="en-US" altLang="ja-JP" sz="6000" dirty="0" err="1">
                <a:solidFill>
                  <a:srgbClr val="FF0000"/>
                </a:solidFill>
              </a:rPr>
              <a:t>Hb</a:t>
            </a:r>
            <a:r>
              <a:rPr lang="ja-JP" altLang="en-US" sz="3600" dirty="0"/>
              <a:t>を</a:t>
            </a:r>
            <a:br>
              <a:rPr lang="en-US" altLang="ja-JP" sz="3600" dirty="0"/>
            </a:br>
            <a:br>
              <a:rPr lang="en-US" altLang="ja-JP" sz="3600" dirty="0"/>
            </a:br>
            <a:r>
              <a:rPr lang="en-US" altLang="ja-JP" sz="3600" dirty="0"/>
              <a:t>	</a:t>
            </a:r>
            <a:r>
              <a:rPr lang="en-US" altLang="ja-JP" sz="6000" dirty="0">
                <a:solidFill>
                  <a:srgbClr val="FF0000"/>
                </a:solidFill>
              </a:rPr>
              <a:t>10</a:t>
            </a:r>
            <a:r>
              <a:rPr lang="ja-JP" altLang="en-US" sz="6000" dirty="0">
                <a:solidFill>
                  <a:srgbClr val="FF0000"/>
                </a:solidFill>
              </a:rPr>
              <a:t>～</a:t>
            </a:r>
            <a:r>
              <a:rPr lang="en-US" altLang="ja-JP" sz="6000" dirty="0">
                <a:solidFill>
                  <a:srgbClr val="FF0000"/>
                </a:solidFill>
              </a:rPr>
              <a:t>12</a:t>
            </a:r>
            <a:r>
              <a:rPr lang="en-US" altLang="ja-JP" sz="4400" dirty="0">
                <a:solidFill>
                  <a:srgbClr val="FF0000"/>
                </a:solidFill>
              </a:rPr>
              <a:t>g/</a:t>
            </a:r>
            <a:r>
              <a:rPr lang="en-US" altLang="ja-JP" sz="4400" dirty="0" err="1">
                <a:solidFill>
                  <a:srgbClr val="FF0000"/>
                </a:solidFill>
              </a:rPr>
              <a:t>dL</a:t>
            </a:r>
            <a:br>
              <a:rPr lang="en-US" altLang="ja-JP" sz="6000" dirty="0">
                <a:solidFill>
                  <a:srgbClr val="FF0000"/>
                </a:solidFill>
              </a:rPr>
            </a:br>
            <a:r>
              <a:rPr lang="ja-JP" altLang="en-US" sz="6000" dirty="0">
                <a:solidFill>
                  <a:srgbClr val="FF0000"/>
                </a:solidFill>
              </a:rPr>
              <a:t>　</a:t>
            </a:r>
            <a:r>
              <a:rPr lang="en-US" altLang="ja-JP" sz="6000" dirty="0">
                <a:solidFill>
                  <a:srgbClr val="FF0000"/>
                </a:solidFill>
              </a:rPr>
              <a:t>		</a:t>
            </a:r>
            <a:r>
              <a:rPr lang="ja-JP" altLang="en-US" sz="6000" dirty="0"/>
              <a:t>とするか</a:t>
            </a:r>
            <a:br>
              <a:rPr lang="ja-JP" altLang="en-US" sz="6000" dirty="0"/>
            </a:br>
            <a:r>
              <a:rPr lang="en-US" altLang="ja-JP" sz="6000" dirty="0">
                <a:solidFill>
                  <a:srgbClr val="FF0000"/>
                </a:solidFill>
              </a:rPr>
              <a:t>	7~9</a:t>
            </a:r>
            <a:r>
              <a:rPr lang="en-US" altLang="ja-JP" sz="4400" dirty="0">
                <a:solidFill>
                  <a:srgbClr val="FF0000"/>
                </a:solidFill>
              </a:rPr>
              <a:t>g/</a:t>
            </a:r>
            <a:r>
              <a:rPr lang="en-US" altLang="ja-JP" sz="4400" dirty="0" err="1">
                <a:solidFill>
                  <a:srgbClr val="FF0000"/>
                </a:solidFill>
              </a:rPr>
              <a:t>dL</a:t>
            </a:r>
            <a:br>
              <a:rPr lang="en-US" altLang="ja-JP" sz="6000" dirty="0">
                <a:solidFill>
                  <a:srgbClr val="FF0000"/>
                </a:solidFill>
              </a:rPr>
            </a:br>
            <a:endParaRPr kumimoji="1"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679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1E816F-AE44-4DAB-8921-5BEAFD34F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410" y="1114698"/>
            <a:ext cx="7886700" cy="5136196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dirty="0"/>
              <a:t>いくら蘇生フェーズとは言え、</a:t>
            </a:r>
            <a:br>
              <a:rPr kumimoji="1" lang="en-US" altLang="ja-JP" sz="3600" dirty="0"/>
            </a:br>
            <a:r>
              <a:rPr kumimoji="1" lang="en-US" altLang="ja-JP" sz="3600" dirty="0"/>
              <a:t>Hb15</a:t>
            </a:r>
            <a:r>
              <a:rPr kumimoji="1" lang="ja-JP" altLang="en-US" sz="3600" dirty="0"/>
              <a:t>を目標に</a:t>
            </a:r>
            <a:r>
              <a:rPr kumimoji="1" lang="en-US" altLang="ja-JP" sz="3600" dirty="0"/>
              <a:t>RBC</a:t>
            </a:r>
            <a:r>
              <a:rPr kumimoji="1" lang="ja-JP" altLang="en-US" sz="3600" dirty="0" err="1"/>
              <a:t>を投</a:t>
            </a:r>
            <a:r>
              <a:rPr kumimoji="1" lang="ja-JP" altLang="en-US" sz="3600" dirty="0"/>
              <a:t>与する者のはいない</a:t>
            </a:r>
            <a:br>
              <a:rPr kumimoji="1" lang="en-US" altLang="ja-JP" sz="3600" dirty="0"/>
            </a:br>
            <a:br>
              <a:rPr kumimoji="1" lang="en-US" altLang="ja-JP" sz="3600" dirty="0"/>
            </a:br>
            <a:r>
              <a:rPr kumimoji="1" lang="ja-JP" altLang="en-US" sz="3600" dirty="0"/>
              <a:t>ある程度、</a:t>
            </a:r>
            <a:br>
              <a:rPr kumimoji="1" lang="en-US" altLang="ja-JP" sz="3600" dirty="0"/>
            </a:br>
            <a:r>
              <a:rPr kumimoji="1" lang="ja-JP" altLang="en-US" sz="3600" dirty="0"/>
              <a:t>目標をもって輸血しているはずである</a:t>
            </a:r>
            <a:br>
              <a:rPr kumimoji="1" lang="en-US" altLang="ja-JP" sz="3600" dirty="0"/>
            </a:br>
            <a:br>
              <a:rPr kumimoji="1" lang="en-US" altLang="ja-JP" sz="3600" dirty="0"/>
            </a:br>
            <a:r>
              <a:rPr kumimoji="1" lang="ja-JP" altLang="en-US" sz="3600" dirty="0"/>
              <a:t>その目標を</a:t>
            </a:r>
            <a:br>
              <a:rPr kumimoji="1" lang="en-US" altLang="ja-JP" sz="3600" dirty="0"/>
            </a:br>
            <a:r>
              <a:rPr kumimoji="1" lang="en-US" altLang="ja-JP" dirty="0"/>
              <a:t>	</a:t>
            </a:r>
            <a:r>
              <a:rPr lang="en-US" altLang="ja-JP" sz="3600" dirty="0">
                <a:solidFill>
                  <a:srgbClr val="FF0000"/>
                </a:solidFill>
              </a:rPr>
              <a:t>10</a:t>
            </a:r>
            <a:r>
              <a:rPr lang="ja-JP" altLang="en-US" sz="3600" dirty="0">
                <a:solidFill>
                  <a:srgbClr val="FF0000"/>
                </a:solidFill>
              </a:rPr>
              <a:t>～</a:t>
            </a:r>
            <a:r>
              <a:rPr lang="en-US" altLang="ja-JP" sz="3600" dirty="0">
                <a:solidFill>
                  <a:srgbClr val="FF0000"/>
                </a:solidFill>
              </a:rPr>
              <a:t>12</a:t>
            </a:r>
            <a:r>
              <a:rPr lang="en-US" altLang="ja-JP" sz="2400" dirty="0">
                <a:solidFill>
                  <a:srgbClr val="FF0000"/>
                </a:solidFill>
              </a:rPr>
              <a:t>g/</a:t>
            </a:r>
            <a:r>
              <a:rPr lang="en-US" altLang="ja-JP" sz="2400" dirty="0" err="1">
                <a:solidFill>
                  <a:srgbClr val="FF0000"/>
                </a:solidFill>
              </a:rPr>
              <a:t>dL</a:t>
            </a:r>
            <a:br>
              <a:rPr lang="en-US" altLang="ja-JP" sz="3600" dirty="0">
                <a:solidFill>
                  <a:srgbClr val="FF0000"/>
                </a:solidFill>
              </a:rPr>
            </a:br>
            <a:r>
              <a:rPr lang="ja-JP" altLang="en-US" sz="3600" dirty="0">
                <a:solidFill>
                  <a:srgbClr val="FF0000"/>
                </a:solidFill>
              </a:rPr>
              <a:t>　</a:t>
            </a:r>
            <a:r>
              <a:rPr lang="en-US" altLang="ja-JP" sz="3600" dirty="0">
                <a:solidFill>
                  <a:srgbClr val="FF0000"/>
                </a:solidFill>
              </a:rPr>
              <a:t>		</a:t>
            </a:r>
            <a:r>
              <a:rPr lang="ja-JP" altLang="en-US" sz="3600" dirty="0"/>
              <a:t>とするか</a:t>
            </a:r>
            <a:br>
              <a:rPr lang="ja-JP" altLang="en-US" sz="3600" dirty="0"/>
            </a:br>
            <a:r>
              <a:rPr lang="en-US" altLang="ja-JP" sz="3600" dirty="0">
                <a:solidFill>
                  <a:srgbClr val="FF0000"/>
                </a:solidFill>
              </a:rPr>
              <a:t>	7~9</a:t>
            </a:r>
            <a:r>
              <a:rPr lang="en-US" altLang="ja-JP" sz="2400" dirty="0">
                <a:solidFill>
                  <a:srgbClr val="FF0000"/>
                </a:solidFill>
              </a:rPr>
              <a:t>g/</a:t>
            </a:r>
            <a:r>
              <a:rPr lang="en-US" altLang="ja-JP" sz="2400" dirty="0" err="1">
                <a:solidFill>
                  <a:srgbClr val="FF0000"/>
                </a:solidFill>
              </a:rPr>
              <a:t>dL</a:t>
            </a:r>
            <a:br>
              <a:rPr lang="en-US" altLang="ja-JP" sz="2400" dirty="0">
                <a:solidFill>
                  <a:srgbClr val="FF0000"/>
                </a:solidFill>
              </a:rPr>
            </a:br>
            <a:br>
              <a:rPr lang="en-US" altLang="ja-JP" sz="2200" dirty="0">
                <a:solidFill>
                  <a:srgbClr val="FF0000"/>
                </a:solidFill>
              </a:rPr>
            </a:br>
            <a:r>
              <a:rPr lang="ja-JP" altLang="en-US" sz="3600" dirty="0" err="1"/>
              <a:t>だけの</a:t>
            </a:r>
            <a:r>
              <a:rPr lang="ja-JP" altLang="en-US" sz="3600" dirty="0"/>
              <a:t>研究である</a:t>
            </a:r>
            <a:br>
              <a:rPr lang="en-US" altLang="ja-JP" sz="3600" dirty="0">
                <a:solidFill>
                  <a:srgbClr val="FF0000"/>
                </a:solidFill>
              </a:rPr>
            </a:br>
            <a:br>
              <a:rPr kumimoji="1" lang="en-US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9493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393294-8C15-4D84-B972-13B7C03BB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4765"/>
            <a:ext cx="7886700" cy="604810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蘇生フェーズで、</a:t>
            </a:r>
            <a:r>
              <a:rPr kumimoji="1" lang="en-US" altLang="ja-JP" dirty="0"/>
              <a:t>BGA</a:t>
            </a:r>
            <a:r>
              <a:rPr kumimoji="1" lang="ja-JP" altLang="en-US" dirty="0"/>
              <a:t>で</a:t>
            </a:r>
            <a:r>
              <a:rPr kumimoji="1" lang="en-US" altLang="ja-JP" dirty="0" err="1"/>
              <a:t>Hb</a:t>
            </a:r>
            <a:r>
              <a:rPr kumimoji="1" lang="ja-JP" altLang="en-US" dirty="0"/>
              <a:t>を測定した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 err="1"/>
              <a:t>Hb</a:t>
            </a:r>
            <a:r>
              <a:rPr kumimoji="1" lang="ja-JP" altLang="en-US" dirty="0"/>
              <a:t>が６だった</a:t>
            </a:r>
            <a:br>
              <a:rPr kumimoji="1" lang="en-US" altLang="ja-JP" dirty="0"/>
            </a:br>
            <a:r>
              <a:rPr kumimoji="1" lang="ja-JP" altLang="en-US" dirty="0"/>
              <a:t>ならば</a:t>
            </a:r>
            <a:r>
              <a:rPr kumimoji="1" lang="en-US" altLang="ja-JP" dirty="0"/>
              <a:t>RBC</a:t>
            </a:r>
            <a:r>
              <a:rPr kumimoji="1" lang="ja-JP" altLang="en-US" dirty="0"/>
              <a:t>を多めに入れるであろう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Hb1</a:t>
            </a:r>
            <a:r>
              <a:rPr lang="en-US" altLang="ja-JP" dirty="0"/>
              <a:t>5</a:t>
            </a:r>
            <a:r>
              <a:rPr kumimoji="1" lang="ja-JP" altLang="en-US" dirty="0" err="1"/>
              <a:t>だった</a:t>
            </a:r>
            <a:br>
              <a:rPr kumimoji="1" lang="en-US" altLang="ja-JP" dirty="0"/>
            </a:br>
            <a:r>
              <a:rPr kumimoji="1" lang="ja-JP" altLang="en-US" dirty="0"/>
              <a:t>ならば</a:t>
            </a:r>
            <a:r>
              <a:rPr kumimoji="1" lang="en-US" altLang="ja-JP" dirty="0"/>
              <a:t>RBC</a:t>
            </a:r>
            <a:r>
              <a:rPr kumimoji="1" lang="ja-JP" altLang="en-US" dirty="0"/>
              <a:t>を控えるであろう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ja-JP" altLang="en-US" dirty="0"/>
              <a:t>いずれの場合でも、</a:t>
            </a:r>
            <a:br>
              <a:rPr kumimoji="1" lang="en-US" altLang="ja-JP" dirty="0"/>
            </a:br>
            <a:r>
              <a:rPr kumimoji="1" lang="ja-JP" altLang="en-US" dirty="0"/>
              <a:t>循環血液量不足もしくは、凝固障害がある</a:t>
            </a:r>
            <a:br>
              <a:rPr kumimoji="1" lang="en-US" altLang="ja-JP" dirty="0"/>
            </a:br>
            <a:r>
              <a:rPr kumimoji="1" lang="ja-JP" altLang="en-US" dirty="0"/>
              <a:t>そんな場合は、</a:t>
            </a:r>
            <a:br>
              <a:rPr kumimoji="1" lang="en-US" altLang="ja-JP" dirty="0"/>
            </a:br>
            <a:r>
              <a:rPr kumimoji="1" lang="ja-JP" altLang="en-US" dirty="0"/>
              <a:t>細胞外液や</a:t>
            </a:r>
            <a:r>
              <a:rPr kumimoji="1" lang="en-US" altLang="ja-JP" dirty="0"/>
              <a:t>FFP</a:t>
            </a:r>
            <a:r>
              <a:rPr kumimoji="1" lang="ja-JP" altLang="en-US" dirty="0"/>
              <a:t>を入れ続ける</a:t>
            </a:r>
            <a:br>
              <a:rPr kumimoji="1" lang="en-US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397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BACEDB-BFC4-407C-972E-482A3E9D2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75" y="2603503"/>
            <a:ext cx="5210175" cy="1325563"/>
          </a:xfrm>
        </p:spPr>
        <p:txBody>
          <a:bodyPr/>
          <a:lstStyle/>
          <a:p>
            <a:r>
              <a:rPr kumimoji="1" lang="ja-JP" altLang="en-US" dirty="0"/>
              <a:t>クラスターランダム化？</a:t>
            </a:r>
          </a:p>
        </p:txBody>
      </p:sp>
    </p:spTree>
    <p:extLst>
      <p:ext uri="{BB962C8B-B14F-4D97-AF65-F5344CB8AC3E}">
        <p14:creationId xmlns:p14="http://schemas.microsoft.com/office/powerpoint/2010/main" val="8456268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E49012-B227-4A3A-A37D-2409B8031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03437"/>
            <a:ext cx="7886700" cy="1325563"/>
          </a:xfrm>
        </p:spPr>
        <p:txBody>
          <a:bodyPr>
            <a:noAutofit/>
          </a:bodyPr>
          <a:lstStyle/>
          <a:p>
            <a:r>
              <a:rPr kumimoji="1" lang="ja-JP" altLang="en-US" sz="4400" dirty="0"/>
              <a:t>あくまでも、</a:t>
            </a:r>
            <a:br>
              <a:rPr kumimoji="1" lang="en-US" altLang="ja-JP" sz="4400" dirty="0"/>
            </a:br>
            <a:r>
              <a:rPr kumimoji="1" lang="ja-JP" altLang="en-US" sz="4400" dirty="0"/>
              <a:t>本研究でコントロールするのは</a:t>
            </a:r>
            <a:br>
              <a:rPr kumimoji="1" lang="en-US" altLang="ja-JP" sz="4400" dirty="0"/>
            </a:br>
            <a:r>
              <a:rPr kumimoji="1" lang="en-US" altLang="ja-JP" sz="4400" dirty="0" err="1"/>
              <a:t>Hb</a:t>
            </a:r>
            <a:r>
              <a:rPr kumimoji="1" lang="ja-JP" altLang="en-US" sz="4400" dirty="0"/>
              <a:t>の目標値のみ</a:t>
            </a:r>
            <a:br>
              <a:rPr kumimoji="1" lang="en-US" altLang="ja-JP" sz="4400" dirty="0"/>
            </a:br>
            <a:br>
              <a:rPr kumimoji="1" lang="en-US" altLang="ja-JP" sz="4400" dirty="0"/>
            </a:br>
            <a:r>
              <a:rPr kumimoji="1" lang="ja-JP" altLang="en-US" sz="4400" dirty="0"/>
              <a:t>止血術や</a:t>
            </a:r>
            <a:r>
              <a:rPr kumimoji="1" lang="en-US" altLang="ja-JP" sz="4400" dirty="0"/>
              <a:t>FFP/</a:t>
            </a:r>
            <a:r>
              <a:rPr kumimoji="1" lang="ja-JP" altLang="en-US" sz="4400" dirty="0"/>
              <a:t>細胞外液の投与、</a:t>
            </a:r>
            <a:br>
              <a:rPr kumimoji="1" lang="en-US" altLang="ja-JP" sz="4400" dirty="0"/>
            </a:br>
            <a:r>
              <a:rPr kumimoji="1" lang="ja-JP" altLang="en-US" sz="4400" dirty="0"/>
              <a:t>他の患者管理は</a:t>
            </a:r>
            <a:br>
              <a:rPr kumimoji="1" lang="en-US" altLang="ja-JP" sz="4400" dirty="0"/>
            </a:br>
            <a:r>
              <a:rPr kumimoji="1" lang="ja-JP" altLang="en-US" sz="4400" dirty="0"/>
              <a:t>必要に応じて、主治医の判断で</a:t>
            </a:r>
          </a:p>
        </p:txBody>
      </p:sp>
    </p:spTree>
    <p:extLst>
      <p:ext uri="{BB962C8B-B14F-4D97-AF65-F5344CB8AC3E}">
        <p14:creationId xmlns:p14="http://schemas.microsoft.com/office/powerpoint/2010/main" val="554242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B0AFC4C-269E-4891-801D-CA05597CAB1D}"/>
              </a:ext>
            </a:extLst>
          </p:cNvPr>
          <p:cNvSpPr/>
          <p:nvPr/>
        </p:nvSpPr>
        <p:spPr>
          <a:xfrm>
            <a:off x="295275" y="933450"/>
            <a:ext cx="8677275" cy="232410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A5DB4DC-B113-4825-AC37-7F423B1CEF5E}"/>
              </a:ext>
            </a:extLst>
          </p:cNvPr>
          <p:cNvSpPr/>
          <p:nvPr/>
        </p:nvSpPr>
        <p:spPr>
          <a:xfrm>
            <a:off x="571501" y="231778"/>
            <a:ext cx="5505450" cy="8731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535018B-9E9A-47C5-8BFA-06ECF1703388}"/>
              </a:ext>
            </a:extLst>
          </p:cNvPr>
          <p:cNvSpPr/>
          <p:nvPr/>
        </p:nvSpPr>
        <p:spPr>
          <a:xfrm>
            <a:off x="295275" y="4216397"/>
            <a:ext cx="8677275" cy="232410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22DA6AA-B22D-4BA7-8A3D-7C351E6B6817}"/>
              </a:ext>
            </a:extLst>
          </p:cNvPr>
          <p:cNvSpPr/>
          <p:nvPr/>
        </p:nvSpPr>
        <p:spPr>
          <a:xfrm>
            <a:off x="571500" y="3733800"/>
            <a:ext cx="6067425" cy="8731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6367BE6-A18C-4234-A5E6-FC2B2DA36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774" y="0"/>
            <a:ext cx="9591675" cy="6619874"/>
          </a:xfrm>
        </p:spPr>
        <p:txBody>
          <a:bodyPr>
            <a:normAutofit/>
          </a:bodyPr>
          <a:lstStyle/>
          <a:p>
            <a:r>
              <a:rPr kumimoji="1" lang="ja-JP" altLang="en-US" sz="4800" dirty="0"/>
              <a:t>通常のランダム化試験</a:t>
            </a:r>
            <a:br>
              <a:rPr kumimoji="1" lang="en-US" altLang="ja-JP" sz="4800" dirty="0"/>
            </a:br>
            <a:r>
              <a:rPr kumimoji="1" lang="en-US" altLang="ja-JP" sz="4800" dirty="0"/>
              <a:t>	</a:t>
            </a:r>
            <a:r>
              <a:rPr kumimoji="1" lang="ja-JP" altLang="en-US" sz="6000" dirty="0">
                <a:solidFill>
                  <a:srgbClr val="FF0000"/>
                </a:solidFill>
              </a:rPr>
              <a:t>個別の患者</a:t>
            </a:r>
            <a:r>
              <a:rPr kumimoji="1" lang="ja-JP" altLang="en-US" sz="4800" dirty="0"/>
              <a:t>に</a:t>
            </a:r>
            <a:br>
              <a:rPr kumimoji="1" lang="en-US" altLang="ja-JP" sz="4800" dirty="0"/>
            </a:br>
            <a:r>
              <a:rPr kumimoji="1" lang="en-US" altLang="ja-JP" sz="4800" dirty="0"/>
              <a:t>	</a:t>
            </a:r>
            <a:r>
              <a:rPr kumimoji="1" lang="ja-JP" altLang="en-US" sz="4800" dirty="0"/>
              <a:t>無作為に輸血戦略を割り振る</a:t>
            </a:r>
            <a:br>
              <a:rPr kumimoji="1" lang="en-US" altLang="ja-JP" sz="4800" dirty="0"/>
            </a:br>
            <a:br>
              <a:rPr kumimoji="1" lang="en-US" altLang="ja-JP" sz="4800" dirty="0"/>
            </a:br>
            <a:br>
              <a:rPr kumimoji="1" lang="en-US" altLang="ja-JP" sz="4800" dirty="0"/>
            </a:br>
            <a:r>
              <a:rPr kumimoji="1" lang="ja-JP" altLang="en-US" sz="4800" dirty="0"/>
              <a:t>クラスターランダム化試験</a:t>
            </a:r>
            <a:br>
              <a:rPr kumimoji="1" lang="en-US" altLang="ja-JP" sz="4800" dirty="0"/>
            </a:br>
            <a:r>
              <a:rPr kumimoji="1" lang="en-US" altLang="ja-JP" sz="4800" dirty="0"/>
              <a:t>	</a:t>
            </a:r>
            <a:r>
              <a:rPr kumimoji="1" lang="ja-JP" altLang="en-US" sz="6000" dirty="0">
                <a:solidFill>
                  <a:srgbClr val="FF0000"/>
                </a:solidFill>
              </a:rPr>
              <a:t>各施設</a:t>
            </a:r>
            <a:r>
              <a:rPr kumimoji="1" lang="ja-JP" altLang="en-US" sz="4800" dirty="0"/>
              <a:t>に</a:t>
            </a:r>
            <a:br>
              <a:rPr kumimoji="1" lang="en-US" altLang="ja-JP" sz="4800" dirty="0"/>
            </a:br>
            <a:r>
              <a:rPr kumimoji="1" lang="en-US" altLang="ja-JP" sz="4800" dirty="0"/>
              <a:t>	</a:t>
            </a:r>
            <a:r>
              <a:rPr lang="ja-JP" altLang="en-US" sz="4800" dirty="0"/>
              <a:t>無作為に輸血戦略を割り振る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244276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F9D154-5D52-4E31-8BA5-E6573D2B6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4504"/>
            <a:ext cx="7886700" cy="1325563"/>
          </a:xfrm>
        </p:spPr>
        <p:txBody>
          <a:bodyPr>
            <a:normAutofit/>
          </a:bodyPr>
          <a:lstStyle/>
          <a:p>
            <a:r>
              <a:rPr lang="ja-JP" altLang="en-US" sz="6000" dirty="0"/>
              <a:t>クラスターランダム化</a:t>
            </a:r>
            <a:endParaRPr kumimoji="1" lang="ja-JP" altLang="en-US" sz="6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687EA5-A304-4F66-BFE2-787E83D07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1654174"/>
            <a:ext cx="7886700" cy="48854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/>
              <a:t>患者搬入前から輸血戦略が決まっている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患者の割り付け作業が無い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3600" dirty="0"/>
              <a:t>		</a:t>
            </a:r>
            <a:r>
              <a:rPr lang="ja-JP" altLang="en-US" sz="3600" dirty="0"/>
              <a:t>搬入直後の</a:t>
            </a:r>
            <a:r>
              <a:rPr lang="ja-JP" altLang="en-US" sz="4400" dirty="0">
                <a:solidFill>
                  <a:srgbClr val="FF0000"/>
                </a:solidFill>
              </a:rPr>
              <a:t>手間が少ない</a:t>
            </a:r>
            <a:endParaRPr lang="en-US" altLang="ja-JP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施設内で輸血戦略が統一</a:t>
            </a:r>
            <a:endParaRPr lang="en-US" altLang="ja-JP" sz="3600" dirty="0"/>
          </a:p>
          <a:p>
            <a:pPr marL="0" indent="0">
              <a:buNone/>
            </a:pPr>
            <a:r>
              <a:rPr kumimoji="1" lang="en-US" altLang="ja-JP" sz="2000" dirty="0"/>
              <a:t>	</a:t>
            </a:r>
          </a:p>
          <a:p>
            <a:pPr marL="0" indent="0">
              <a:buNone/>
            </a:pPr>
            <a:r>
              <a:rPr kumimoji="1" lang="en-US" altLang="ja-JP" sz="3600" dirty="0"/>
              <a:t>		</a:t>
            </a:r>
            <a:r>
              <a:rPr kumimoji="1" lang="ja-JP" altLang="en-US" sz="3600" dirty="0"/>
              <a:t>患者の</a:t>
            </a:r>
            <a:r>
              <a:rPr kumimoji="1" lang="ja-JP" altLang="en-US" sz="4400" dirty="0">
                <a:solidFill>
                  <a:srgbClr val="FF0000"/>
                </a:solidFill>
              </a:rPr>
              <a:t>抵抗感が少ない</a:t>
            </a:r>
            <a:r>
              <a:rPr kumimoji="1" lang="ja-JP" altLang="en-US" sz="3600" dirty="0"/>
              <a:t>？</a:t>
            </a:r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25E3BCCF-BD73-4F45-BBF3-384539FA2311}"/>
              </a:ext>
            </a:extLst>
          </p:cNvPr>
          <p:cNvSpPr/>
          <p:nvPr/>
        </p:nvSpPr>
        <p:spPr>
          <a:xfrm>
            <a:off x="1345899" y="3407305"/>
            <a:ext cx="1045029" cy="342900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B72EE928-C311-41DA-804F-29F7502EF292}"/>
              </a:ext>
            </a:extLst>
          </p:cNvPr>
          <p:cNvSpPr/>
          <p:nvPr/>
        </p:nvSpPr>
        <p:spPr>
          <a:xfrm>
            <a:off x="1345898" y="5696861"/>
            <a:ext cx="1045029" cy="342900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23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A17DD0-74B4-4601-B0CB-11D58A860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6436" y="2577649"/>
            <a:ext cx="7886700" cy="1325563"/>
          </a:xfrm>
        </p:spPr>
        <p:txBody>
          <a:bodyPr/>
          <a:lstStyle/>
          <a:p>
            <a:r>
              <a:rPr kumimoji="1" lang="ja-JP" altLang="en-US" dirty="0"/>
              <a:t>クロスオーバー？</a:t>
            </a:r>
          </a:p>
        </p:txBody>
      </p:sp>
    </p:spTree>
    <p:extLst>
      <p:ext uri="{BB962C8B-B14F-4D97-AF65-F5344CB8AC3E}">
        <p14:creationId xmlns:p14="http://schemas.microsoft.com/office/powerpoint/2010/main" val="2555871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52450" y="288925"/>
            <a:ext cx="7886700" cy="1704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/>
              <a:t>患者ではなく</a:t>
            </a:r>
            <a:r>
              <a:rPr lang="ja-JP" altLang="en-US" sz="4000" dirty="0"/>
              <a:t>参加施設を</a:t>
            </a:r>
            <a:endParaRPr lang="en-US" altLang="ja-JP" sz="4000" dirty="0"/>
          </a:p>
          <a:p>
            <a:pPr marL="0" indent="0">
              <a:buNone/>
            </a:pPr>
            <a:r>
              <a:rPr lang="en-US" altLang="ja-JP" sz="4000" dirty="0"/>
              <a:t>A</a:t>
            </a:r>
            <a:r>
              <a:rPr lang="ja-JP" altLang="en-US" sz="4000" dirty="0"/>
              <a:t>群もしくは</a:t>
            </a:r>
            <a:r>
              <a:rPr lang="en-US" altLang="ja-JP" sz="4000" dirty="0"/>
              <a:t>B</a:t>
            </a:r>
            <a:r>
              <a:rPr lang="ja-JP" altLang="en-US" sz="4000" dirty="0"/>
              <a:t>群に無作為に振り分ける</a:t>
            </a:r>
            <a:endParaRPr kumimoji="1" lang="ja-JP" altLang="en-US" sz="40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552450" y="2057399"/>
          <a:ext cx="8166099" cy="424542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722033">
                  <a:extLst>
                    <a:ext uri="{9D8B030D-6E8A-4147-A177-3AD203B41FA5}">
                      <a16:colId xmlns:a16="http://schemas.microsoft.com/office/drawing/2014/main" val="1077247446"/>
                    </a:ext>
                  </a:extLst>
                </a:gridCol>
                <a:gridCol w="2722033">
                  <a:extLst>
                    <a:ext uri="{9D8B030D-6E8A-4147-A177-3AD203B41FA5}">
                      <a16:colId xmlns:a16="http://schemas.microsoft.com/office/drawing/2014/main" val="1449560343"/>
                    </a:ext>
                  </a:extLst>
                </a:gridCol>
                <a:gridCol w="2722033">
                  <a:extLst>
                    <a:ext uri="{9D8B030D-6E8A-4147-A177-3AD203B41FA5}">
                      <a16:colId xmlns:a16="http://schemas.microsoft.com/office/drawing/2014/main" val="941310801"/>
                    </a:ext>
                  </a:extLst>
                </a:gridCol>
              </a:tblGrid>
              <a:tr h="1061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3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3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4646362"/>
                  </a:ext>
                </a:extLst>
              </a:tr>
              <a:tr h="106135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</a:t>
                      </a:r>
                      <a:endParaRPr kumimoji="1" lang="en-US" altLang="ja-JP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en-US" altLang="ja-JP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g/</a:t>
                      </a:r>
                      <a:r>
                        <a:rPr kumimoji="1" lang="en-US" altLang="ja-JP" sz="24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dL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en-US" altLang="ja-JP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g/</a:t>
                      </a:r>
                      <a:r>
                        <a:rPr kumimoji="1" lang="ja-JP" altLang="en-US" sz="24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ｄ</a:t>
                      </a:r>
                      <a:r>
                        <a:rPr kumimoji="1" lang="en-US" altLang="ja-JP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774500"/>
                  </a:ext>
                </a:extLst>
              </a:tr>
              <a:tr h="1061357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クロスオーバー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1508309"/>
                  </a:ext>
                </a:extLst>
              </a:tr>
              <a:tr h="106135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en-US" altLang="ja-JP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g/</a:t>
                      </a:r>
                      <a:r>
                        <a:rPr kumimoji="1" lang="ja-JP" altLang="en-US" sz="24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ｄ</a:t>
                      </a:r>
                      <a:r>
                        <a:rPr kumimoji="1" lang="en-US" altLang="ja-JP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en-US" altLang="ja-JP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g/</a:t>
                      </a:r>
                      <a:r>
                        <a:rPr kumimoji="1" lang="en-US" altLang="ja-JP" sz="24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dL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1635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516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44F2C5-13B9-4B6F-B5F9-F24D981DE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156" y="1753056"/>
            <a:ext cx="5608865" cy="3251651"/>
          </a:xfrm>
        </p:spPr>
        <p:txBody>
          <a:bodyPr>
            <a:normAutofit/>
          </a:bodyPr>
          <a:lstStyle/>
          <a:p>
            <a:r>
              <a:rPr kumimoji="1" lang="ja-JP" altLang="en-US" sz="6000" dirty="0"/>
              <a:t>施設間較差を</a:t>
            </a:r>
            <a:br>
              <a:rPr kumimoji="1" lang="en-US" altLang="ja-JP" sz="6000" dirty="0"/>
            </a:br>
            <a:r>
              <a:rPr kumimoji="1" lang="ja-JP" altLang="en-US" sz="6000" dirty="0"/>
              <a:t>なくすことができる</a:t>
            </a:r>
          </a:p>
        </p:txBody>
      </p:sp>
    </p:spTree>
    <p:extLst>
      <p:ext uri="{BB962C8B-B14F-4D97-AF65-F5344CB8AC3E}">
        <p14:creationId xmlns:p14="http://schemas.microsoft.com/office/powerpoint/2010/main" val="3823863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2271" y="752474"/>
            <a:ext cx="9731829" cy="59667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000" dirty="0"/>
              <a:t>不安定な循環動態の原因となりうる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重篤な出血がある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dirty="0"/>
              <a:t>　もしくは、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4000" dirty="0"/>
              <a:t>今後そのようなおそれがある</a:t>
            </a:r>
          </a:p>
          <a:p>
            <a:pPr marL="0" indent="0">
              <a:buNone/>
            </a:pPr>
            <a:r>
              <a:rPr lang="ja-JP" altLang="en-US" dirty="0"/>
              <a:t>　もしくは、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4000" dirty="0"/>
              <a:t>急性期の外科的手術に伴い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上記の出血を来たす可能性がある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endParaRPr lang="en-US" altLang="ja-JP" sz="4000" dirty="0"/>
          </a:p>
          <a:p>
            <a:pPr marL="0" indent="0">
              <a:buNone/>
            </a:pPr>
            <a:r>
              <a:rPr lang="en-US" altLang="ja-JP" sz="4000" dirty="0"/>
              <a:t>			</a:t>
            </a:r>
            <a:r>
              <a:rPr lang="ja-JP" altLang="en-US" sz="4000" dirty="0"/>
              <a:t>と</a:t>
            </a:r>
            <a:r>
              <a:rPr lang="ja-JP" altLang="en-US" sz="4800" dirty="0">
                <a:solidFill>
                  <a:srgbClr val="FF0000"/>
                </a:solidFill>
              </a:rPr>
              <a:t>担当医が判断した</a:t>
            </a:r>
            <a:r>
              <a:rPr lang="ja-JP" altLang="en-US" sz="4000" dirty="0"/>
              <a:t>患者</a:t>
            </a:r>
            <a:endParaRPr lang="en-US" altLang="ja-JP" sz="4000" dirty="0"/>
          </a:p>
          <a:p>
            <a:pPr marL="0" indent="0">
              <a:buNone/>
            </a:pP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176669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ローチャート: 処理 4">
            <a:extLst>
              <a:ext uri="{FF2B5EF4-FFF2-40B4-BE49-F238E27FC236}">
                <a16:creationId xmlns:a16="http://schemas.microsoft.com/office/drawing/2014/main" id="{DBC06BC9-78E3-46DD-A11D-9F910D4CF562}"/>
              </a:ext>
            </a:extLst>
          </p:cNvPr>
          <p:cNvSpPr/>
          <p:nvPr/>
        </p:nvSpPr>
        <p:spPr>
          <a:xfrm>
            <a:off x="2008690" y="107098"/>
            <a:ext cx="1566080" cy="460612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搬入</a:t>
            </a:r>
          </a:p>
        </p:txBody>
      </p:sp>
      <p:sp>
        <p:nvSpPr>
          <p:cNvPr id="6" name="フローチャート: 処理 5">
            <a:extLst>
              <a:ext uri="{FF2B5EF4-FFF2-40B4-BE49-F238E27FC236}">
                <a16:creationId xmlns:a16="http://schemas.microsoft.com/office/drawing/2014/main" id="{436B3D49-3625-4E96-8221-28B31F325638}"/>
              </a:ext>
            </a:extLst>
          </p:cNvPr>
          <p:cNvSpPr/>
          <p:nvPr/>
        </p:nvSpPr>
        <p:spPr>
          <a:xfrm>
            <a:off x="1079234" y="1803630"/>
            <a:ext cx="3424993" cy="902371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初期評価時に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重篤な出血が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なく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そのようなおそれが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無いと評価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フローチャート: 処理 6">
            <a:extLst>
              <a:ext uri="{FF2B5EF4-FFF2-40B4-BE49-F238E27FC236}">
                <a16:creationId xmlns:a16="http://schemas.microsoft.com/office/drawing/2014/main" id="{11C82EA1-CF61-494C-BD64-A0EFC1F3ED5D}"/>
              </a:ext>
            </a:extLst>
          </p:cNvPr>
          <p:cNvSpPr/>
          <p:nvPr/>
        </p:nvSpPr>
        <p:spPr>
          <a:xfrm>
            <a:off x="2008690" y="6057628"/>
            <a:ext cx="1566080" cy="475891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登録対象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5463DD4E-9B53-4D14-8F42-90E5E59B4C25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2791730" y="1441691"/>
            <a:ext cx="1" cy="3647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C86444-6DE1-4B3D-9F41-F7C29A8256EE}"/>
              </a:ext>
            </a:extLst>
          </p:cNvPr>
          <p:cNvSpPr txBox="1"/>
          <p:nvPr/>
        </p:nvSpPr>
        <p:spPr>
          <a:xfrm>
            <a:off x="4849287" y="768162"/>
            <a:ext cx="85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Yes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81466F-7FE1-4CCD-BA5A-C1D1E5A489A0}"/>
              </a:ext>
            </a:extLst>
          </p:cNvPr>
          <p:cNvSpPr txBox="1"/>
          <p:nvPr/>
        </p:nvSpPr>
        <p:spPr>
          <a:xfrm>
            <a:off x="2263871" y="1443627"/>
            <a:ext cx="85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No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0B2EE0CC-1421-4275-95EF-A03BBDBAE54E}"/>
              </a:ext>
            </a:extLst>
          </p:cNvPr>
          <p:cNvCxnSpPr>
            <a:cxnSpLocks/>
            <a:stCxn id="29" idx="2"/>
            <a:endCxn id="7" idx="0"/>
          </p:cNvCxnSpPr>
          <p:nvPr/>
        </p:nvCxnSpPr>
        <p:spPr>
          <a:xfrm flipH="1">
            <a:off x="2791730" y="5713529"/>
            <a:ext cx="1" cy="3440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フローチャート: 処理 12">
            <a:extLst>
              <a:ext uri="{FF2B5EF4-FFF2-40B4-BE49-F238E27FC236}">
                <a16:creationId xmlns:a16="http://schemas.microsoft.com/office/drawing/2014/main" id="{F91DB8EA-9084-48F8-86AA-05E554BE917E}"/>
              </a:ext>
            </a:extLst>
          </p:cNvPr>
          <p:cNvSpPr/>
          <p:nvPr/>
        </p:nvSpPr>
        <p:spPr>
          <a:xfrm>
            <a:off x="1056960" y="3022600"/>
            <a:ext cx="3469540" cy="141089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下記の項目は、判明した時点で登録対象外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病院前心停止、もしくは搬入時心停止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輸血拒否、慢性貧血、妊娠中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広範囲熱傷合併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転院搬送症例</a:t>
            </a: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F424C110-91BA-4358-BB26-2C79C55EA1FB}"/>
              </a:ext>
            </a:extLst>
          </p:cNvPr>
          <p:cNvCxnSpPr>
            <a:cxnSpLocks/>
            <a:stCxn id="6" idx="2"/>
            <a:endCxn id="13" idx="0"/>
          </p:cNvCxnSpPr>
          <p:nvPr/>
        </p:nvCxnSpPr>
        <p:spPr>
          <a:xfrm flipH="1">
            <a:off x="2791730" y="2706001"/>
            <a:ext cx="1" cy="3165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DA37DECD-F775-485B-A17A-CFD5C6CBE89D}"/>
              </a:ext>
            </a:extLst>
          </p:cNvPr>
          <p:cNvCxnSpPr>
            <a:cxnSpLocks/>
            <a:stCxn id="13" idx="3"/>
            <a:endCxn id="16" idx="1"/>
          </p:cNvCxnSpPr>
          <p:nvPr/>
        </p:nvCxnSpPr>
        <p:spPr>
          <a:xfrm flipV="1">
            <a:off x="4526500" y="3727402"/>
            <a:ext cx="1521556" cy="6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フローチャート: 処理 15">
            <a:extLst>
              <a:ext uri="{FF2B5EF4-FFF2-40B4-BE49-F238E27FC236}">
                <a16:creationId xmlns:a16="http://schemas.microsoft.com/office/drawing/2014/main" id="{2DF6B382-A408-490C-8A4D-2E2EFD04A610}"/>
              </a:ext>
            </a:extLst>
          </p:cNvPr>
          <p:cNvSpPr/>
          <p:nvPr/>
        </p:nvSpPr>
        <p:spPr>
          <a:xfrm>
            <a:off x="6048056" y="3429437"/>
            <a:ext cx="1566080" cy="595929"/>
          </a:xfrm>
          <a:prstGeom prst="flowChartProcess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登録対象外</a:t>
            </a:r>
          </a:p>
        </p:txBody>
      </p:sp>
      <p:sp>
        <p:nvSpPr>
          <p:cNvPr id="17" name="フローチャート: 処理 16">
            <a:extLst>
              <a:ext uri="{FF2B5EF4-FFF2-40B4-BE49-F238E27FC236}">
                <a16:creationId xmlns:a16="http://schemas.microsoft.com/office/drawing/2014/main" id="{C84DC836-6D54-41E3-8D65-F106B48BC6ED}"/>
              </a:ext>
            </a:extLst>
          </p:cNvPr>
          <p:cNvSpPr/>
          <p:nvPr/>
        </p:nvSpPr>
        <p:spPr>
          <a:xfrm>
            <a:off x="6048056" y="4807838"/>
            <a:ext cx="1566080" cy="891700"/>
          </a:xfrm>
          <a:prstGeom prst="flowChartProcess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同意書はとれず</a:t>
            </a:r>
            <a:endParaRPr lang="en-US" altLang="ja-JP" sz="135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3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登録対象外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BBCDE61E-A9F4-4436-8F57-6E71E719FC94}"/>
              </a:ext>
            </a:extLst>
          </p:cNvPr>
          <p:cNvCxnSpPr>
            <a:cxnSpLocks/>
            <a:stCxn id="29" idx="3"/>
            <a:endCxn id="17" idx="1"/>
          </p:cNvCxnSpPr>
          <p:nvPr/>
        </p:nvCxnSpPr>
        <p:spPr>
          <a:xfrm>
            <a:off x="4247195" y="5228374"/>
            <a:ext cx="1800861" cy="253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4563AEF-36B3-482E-B2FE-82192C665028}"/>
              </a:ext>
            </a:extLst>
          </p:cNvPr>
          <p:cNvSpPr txBox="1"/>
          <p:nvPr/>
        </p:nvSpPr>
        <p:spPr>
          <a:xfrm>
            <a:off x="4910608" y="4809758"/>
            <a:ext cx="85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No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40FFCCB-3C0E-494E-A4B0-6AFC9E8B4B26}"/>
              </a:ext>
            </a:extLst>
          </p:cNvPr>
          <p:cNvSpPr txBox="1"/>
          <p:nvPr/>
        </p:nvSpPr>
        <p:spPr>
          <a:xfrm>
            <a:off x="2263870" y="5673512"/>
            <a:ext cx="85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OK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1E243C81-0D90-4086-8F5F-52CF483D2227}"/>
              </a:ext>
            </a:extLst>
          </p:cNvPr>
          <p:cNvCxnSpPr>
            <a:cxnSpLocks/>
            <a:stCxn id="13" idx="2"/>
            <a:endCxn id="29" idx="0"/>
          </p:cNvCxnSpPr>
          <p:nvPr/>
        </p:nvCxnSpPr>
        <p:spPr>
          <a:xfrm>
            <a:off x="2791730" y="4433494"/>
            <a:ext cx="1" cy="3097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1FADE3A-825C-4E44-8C10-309E59DEBD90}"/>
              </a:ext>
            </a:extLst>
          </p:cNvPr>
          <p:cNvCxnSpPr>
            <a:cxnSpLocks/>
          </p:cNvCxnSpPr>
          <p:nvPr/>
        </p:nvCxnSpPr>
        <p:spPr>
          <a:xfrm>
            <a:off x="4504227" y="2254815"/>
            <a:ext cx="154382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フローチャート: 処理 23">
            <a:extLst>
              <a:ext uri="{FF2B5EF4-FFF2-40B4-BE49-F238E27FC236}">
                <a16:creationId xmlns:a16="http://schemas.microsoft.com/office/drawing/2014/main" id="{16CD1879-1A58-4D96-9C23-831A2F629A16}"/>
              </a:ext>
            </a:extLst>
          </p:cNvPr>
          <p:cNvSpPr/>
          <p:nvPr/>
        </p:nvSpPr>
        <p:spPr>
          <a:xfrm>
            <a:off x="6048056" y="1956851"/>
            <a:ext cx="1566080" cy="595929"/>
          </a:xfrm>
          <a:prstGeom prst="flowChartProcess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登録対象外</a:t>
            </a:r>
          </a:p>
        </p:txBody>
      </p:sp>
      <p:sp>
        <p:nvSpPr>
          <p:cNvPr id="25" name="フローチャート: 処理 24">
            <a:extLst>
              <a:ext uri="{FF2B5EF4-FFF2-40B4-BE49-F238E27FC236}">
                <a16:creationId xmlns:a16="http://schemas.microsoft.com/office/drawing/2014/main" id="{AB4DF4E3-A106-4E8C-82B2-A9A8FE8EF80D}"/>
              </a:ext>
            </a:extLst>
          </p:cNvPr>
          <p:cNvSpPr/>
          <p:nvPr/>
        </p:nvSpPr>
        <p:spPr>
          <a:xfrm>
            <a:off x="1079234" y="767433"/>
            <a:ext cx="3424993" cy="674258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初期評価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時に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積極的加療の中止が決定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655BBB16-FB5E-48D3-99B0-79A2AC1681B7}"/>
              </a:ext>
            </a:extLst>
          </p:cNvPr>
          <p:cNvCxnSpPr>
            <a:cxnSpLocks/>
            <a:stCxn id="5" idx="2"/>
            <a:endCxn id="25" idx="0"/>
          </p:cNvCxnSpPr>
          <p:nvPr/>
        </p:nvCxnSpPr>
        <p:spPr>
          <a:xfrm>
            <a:off x="2791730" y="567710"/>
            <a:ext cx="1" cy="1997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5985200D-92F8-44AB-B6C9-21ED6691AB8B}"/>
              </a:ext>
            </a:extLst>
          </p:cNvPr>
          <p:cNvCxnSpPr>
            <a:cxnSpLocks/>
            <a:stCxn id="25" idx="3"/>
            <a:endCxn id="28" idx="1"/>
          </p:cNvCxnSpPr>
          <p:nvPr/>
        </p:nvCxnSpPr>
        <p:spPr>
          <a:xfrm>
            <a:off x="4504227" y="1104562"/>
            <a:ext cx="1543829" cy="162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フローチャート: 処理 27">
            <a:extLst>
              <a:ext uri="{FF2B5EF4-FFF2-40B4-BE49-F238E27FC236}">
                <a16:creationId xmlns:a16="http://schemas.microsoft.com/office/drawing/2014/main" id="{921AD890-8E49-4643-AE7F-14740F3DEF5F}"/>
              </a:ext>
            </a:extLst>
          </p:cNvPr>
          <p:cNvSpPr/>
          <p:nvPr/>
        </p:nvSpPr>
        <p:spPr>
          <a:xfrm>
            <a:off x="6048056" y="822885"/>
            <a:ext cx="1566080" cy="595929"/>
          </a:xfrm>
          <a:prstGeom prst="flowChartProcess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登録対象外</a:t>
            </a:r>
          </a:p>
        </p:txBody>
      </p:sp>
      <p:sp>
        <p:nvSpPr>
          <p:cNvPr id="29" name="フローチャート: 判断 28">
            <a:extLst>
              <a:ext uri="{FF2B5EF4-FFF2-40B4-BE49-F238E27FC236}">
                <a16:creationId xmlns:a16="http://schemas.microsoft.com/office/drawing/2014/main" id="{78B88450-75FA-4BA5-8857-F86E450E3FEE}"/>
              </a:ext>
            </a:extLst>
          </p:cNvPr>
          <p:cNvSpPr/>
          <p:nvPr/>
        </p:nvSpPr>
        <p:spPr>
          <a:xfrm>
            <a:off x="1336266" y="4743218"/>
            <a:ext cx="2910929" cy="970311"/>
          </a:xfrm>
          <a:prstGeom prst="flowChartDecis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同意書</a:t>
            </a:r>
            <a:endParaRPr lang="en-US" altLang="ja-JP" sz="16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7875391-F569-48F0-BABF-0FD669C45E32}"/>
              </a:ext>
            </a:extLst>
          </p:cNvPr>
          <p:cNvSpPr txBox="1"/>
          <p:nvPr/>
        </p:nvSpPr>
        <p:spPr>
          <a:xfrm>
            <a:off x="4849288" y="1871900"/>
            <a:ext cx="85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Yes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B879495-4117-4420-A8DA-8BE3171F293F}"/>
              </a:ext>
            </a:extLst>
          </p:cNvPr>
          <p:cNvSpPr txBox="1"/>
          <p:nvPr/>
        </p:nvSpPr>
        <p:spPr>
          <a:xfrm>
            <a:off x="2263872" y="2694849"/>
            <a:ext cx="85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No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2754214-8C43-449C-9294-281FE3440BE5}"/>
              </a:ext>
            </a:extLst>
          </p:cNvPr>
          <p:cNvSpPr txBox="1"/>
          <p:nvPr/>
        </p:nvSpPr>
        <p:spPr>
          <a:xfrm>
            <a:off x="4849286" y="3281552"/>
            <a:ext cx="85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Yes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D55F709-E579-45AE-AD6F-C783E851CBA4}"/>
              </a:ext>
            </a:extLst>
          </p:cNvPr>
          <p:cNvSpPr txBox="1"/>
          <p:nvPr/>
        </p:nvSpPr>
        <p:spPr>
          <a:xfrm>
            <a:off x="2263869" y="4434366"/>
            <a:ext cx="85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No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8430846"/>
      </p:ext>
    </p:extLst>
  </p:cSld>
  <p:clrMapOvr>
    <a:masterClrMapping/>
  </p:clrMapOvr>
</p:sld>
</file>

<file path=ppt/theme/theme1.xml><?xml version="1.0" encoding="utf-8"?>
<a:theme xmlns:a="http://schemas.openxmlformats.org/drawingml/2006/main" name="Meiryo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iryo" id="{F996D3AC-9D68-457A-A690-CD460C2469A3}" vid="{ACD059F8-657F-47E5-BA87-990691B5BBC7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2451</TotalTime>
  <Words>685</Words>
  <Application>Microsoft Office PowerPoint</Application>
  <PresentationFormat>画面に合わせる (4:3)</PresentationFormat>
  <Paragraphs>118</Paragraphs>
  <Slides>20</Slides>
  <Notes>15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5" baseType="lpstr">
      <vt:lpstr>Meiryo UI</vt:lpstr>
      <vt:lpstr>游ゴシック</vt:lpstr>
      <vt:lpstr>Arial</vt:lpstr>
      <vt:lpstr>Calibri</vt:lpstr>
      <vt:lpstr>Meiryo</vt:lpstr>
      <vt:lpstr>重症外傷患者に対する 制限輸血戦略  クラスターランダム化 クロスオーバー非劣性試験  プロトコルの概略</vt:lpstr>
      <vt:lpstr>クラスターランダム化？</vt:lpstr>
      <vt:lpstr>通常のランダム化試験  個別の患者に  無作為に輸血戦略を割り振る   クラスターランダム化試験  各施設に  無作為に輸血戦略を割り振る</vt:lpstr>
      <vt:lpstr>クラスターランダム化</vt:lpstr>
      <vt:lpstr>クロスオーバー？</vt:lpstr>
      <vt:lpstr>PowerPoint プレゼンテーション</vt:lpstr>
      <vt:lpstr>施設間較差を なくすことができる</vt:lpstr>
      <vt:lpstr>PowerPoint プレゼンテーション</vt:lpstr>
      <vt:lpstr>PowerPoint プレゼンテーション</vt:lpstr>
      <vt:lpstr>研究参加の手間</vt:lpstr>
      <vt:lpstr>Web上のデータ入力</vt:lpstr>
      <vt:lpstr>PowerPoint プレゼンテーション</vt:lpstr>
      <vt:lpstr>あくまでも、輸血の目標が  ヘモグロビン値を10～12g/dL  もしくは、  ヘモグロビン値を　　　7~9g/dL </vt:lpstr>
      <vt:lpstr>輸血開始の基準ではない</vt:lpstr>
      <vt:lpstr>比較的安定してからの話は、 不明な点はないであろう</vt:lpstr>
      <vt:lpstr>緊急輸血、 搬入直後の蘇生フェーズの 輸血の際は？  多くの疑問/質問をもらう。。。。</vt:lpstr>
      <vt:lpstr>輸血開始のHbはいくつでも良い。 バイタルサインなどで輸血開始で良い  目標のHbを   10～12g/dL 　  とするか  7~9g/dL </vt:lpstr>
      <vt:lpstr>いくら蘇生フェーズとは言え、 Hb15を目標にRBCを投与する者のはいない  ある程度、 目標をもって輸血しているはずである  その目標を  10～12g/dL 　  とするか  7~9g/dL  だけの研究である  </vt:lpstr>
      <vt:lpstr>蘇生フェーズで、BGAでHbを測定した  Hbが６だった ならばRBCを多めに入れるであろう  Hb15だった ならばRBCを控えるであろう  いずれの場合でも、 循環血液量不足もしくは、凝固障害がある そんな場合は、 細胞外液やFFPを入れ続ける </vt:lpstr>
      <vt:lpstr>あくまでも、 本研究でコントロールするのは Hbの目標値のみ  止血術やFFP/細胞外液の投与、 他の患者管理は 必要に応じて、主治医の判断で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重症外傷患者に対する 制限輸血戦略  クラスターランダム化 クロスオーバー非劣性試験</dc:title>
  <dc:creator>峰司 早川</dc:creator>
  <cp:lastModifiedBy>峰司 早川</cp:lastModifiedBy>
  <cp:revision>16</cp:revision>
  <dcterms:created xsi:type="dcterms:W3CDTF">2018-12-01T10:37:23Z</dcterms:created>
  <dcterms:modified xsi:type="dcterms:W3CDTF">2018-12-11T02:42:59Z</dcterms:modified>
</cp:coreProperties>
</file>